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 id="256" r:id="rId6"/>
    <p:sldId id="257" r:id="rId7"/>
    <p:sldId id="258" r:id="rId8"/>
    <p:sldId id="259" r:id="rId9"/>
    <p:sldId id="260" r:id="rId10"/>
    <p:sldId id="261" r:id="rId11"/>
  </p:sldIdLst>
  <p:sldSz cx="12192000" cy="6858000"/>
  <p:notesSz cx="6881813" cy="9661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09" autoAdjust="0"/>
    <p:restoredTop sz="94660"/>
  </p:normalViewPr>
  <p:slideViewPr>
    <p:cSldViewPr snapToGrid="0">
      <p:cViewPr varScale="1">
        <p:scale>
          <a:sx n="67" d="100"/>
          <a:sy n="67" d="100"/>
        </p:scale>
        <p:origin x="3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6A6F172-AEFA-4995-980D-C832CE7B1221}" type="datetimeFigureOut">
              <a:rPr lang="en-GB" smtClean="0"/>
              <a:t>11/06/2021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3855386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A6F172-AEFA-4995-980D-C832CE7B1221}" type="datetimeFigureOut">
              <a:rPr lang="en-GB" smtClean="0"/>
              <a:t>11/06/2021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2095139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A6F172-AEFA-4995-980D-C832CE7B1221}" type="datetimeFigureOut">
              <a:rPr lang="en-GB" smtClean="0"/>
              <a:t>11/06/2021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38311300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6A6F172-AEFA-4995-980D-C832CE7B1221}" type="datetimeFigureOut">
              <a:rPr lang="en-GB" smtClean="0"/>
              <a:t>11/06/2021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3340150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A6F172-AEFA-4995-980D-C832CE7B1221}" type="datetimeFigureOut">
              <a:rPr lang="en-GB" smtClean="0"/>
              <a:t>11/06/2021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192268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6A6F172-AEFA-4995-980D-C832CE7B1221}" type="datetimeFigureOut">
              <a:rPr lang="en-GB" smtClean="0"/>
              <a:t>11/06/2021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291609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6A6F172-AEFA-4995-980D-C832CE7B1221}" type="datetimeFigureOut">
              <a:rPr lang="en-GB" smtClean="0"/>
              <a:t>11/06/2021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20094529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6A6F172-AEFA-4995-980D-C832CE7B1221}" type="datetimeFigureOut">
              <a:rPr lang="en-GB" smtClean="0"/>
              <a:t>11/06/2021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1549843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A6F172-AEFA-4995-980D-C832CE7B1221}" type="datetimeFigureOut">
              <a:rPr lang="en-GB" smtClean="0"/>
              <a:t>11/06/2021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39930770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A6F172-AEFA-4995-980D-C832CE7B1221}" type="datetimeFigureOut">
              <a:rPr lang="en-GB" smtClean="0"/>
              <a:t>11/06/2021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360263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A6F172-AEFA-4995-980D-C832CE7B1221}" type="datetimeFigureOut">
              <a:rPr lang="en-GB" smtClean="0"/>
              <a:t>11/06/2021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5A089BB-11ED-4A7E-8A9F-0AC0CC099F3C}" type="slidenum">
              <a:rPr lang="en-GB" smtClean="0"/>
              <a:t>‹#›</a:t>
            </a:fld>
            <a:endParaRPr lang="en-GB"/>
          </a:p>
        </p:txBody>
      </p:sp>
    </p:spTree>
    <p:extLst>
      <p:ext uri="{BB962C8B-B14F-4D97-AF65-F5344CB8AC3E}">
        <p14:creationId xmlns:p14="http://schemas.microsoft.com/office/powerpoint/2010/main" val="409878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A6F172-AEFA-4995-980D-C832CE7B1221}" type="datetimeFigureOut">
              <a:rPr lang="en-GB" smtClean="0"/>
              <a:t>11/06/2021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A089BB-11ED-4A7E-8A9F-0AC0CC099F3C}" type="slidenum">
              <a:rPr lang="en-GB" smtClean="0"/>
              <a:t>‹#›</a:t>
            </a:fld>
            <a:endParaRPr lang="en-GB"/>
          </a:p>
        </p:txBody>
      </p:sp>
    </p:spTree>
    <p:extLst>
      <p:ext uri="{BB962C8B-B14F-4D97-AF65-F5344CB8AC3E}">
        <p14:creationId xmlns:p14="http://schemas.microsoft.com/office/powerpoint/2010/main" val="24455269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Is your Council fit for purpose ?</a:t>
            </a:r>
          </a:p>
        </p:txBody>
      </p:sp>
      <p:sp>
        <p:nvSpPr>
          <p:cNvPr id="3" name="Subtitle 2"/>
          <p:cNvSpPr>
            <a:spLocks noGrp="1"/>
          </p:cNvSpPr>
          <p:nvPr>
            <p:ph type="subTitle" idx="1"/>
          </p:nvPr>
        </p:nvSpPr>
        <p:spPr/>
        <p:txBody>
          <a:bodyPr/>
          <a:lstStyle/>
          <a:p>
            <a:r>
              <a:rPr lang="en-GB" dirty="0"/>
              <a:t>Will you be able to respond to the challenges you are likely to encounter over the next 5 years ?</a:t>
            </a:r>
          </a:p>
          <a:p>
            <a:r>
              <a:rPr lang="en-GB" dirty="0"/>
              <a:t>How do you plan to portray the Council to generate greater public interest ?</a:t>
            </a:r>
          </a:p>
          <a:p>
            <a:endParaRPr lang="en-GB"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254000"/>
            <a:ext cx="2267712" cy="2161032"/>
          </a:xfrm>
          <a:prstGeom prst="rect">
            <a:avLst/>
          </a:prstGeom>
        </p:spPr>
      </p:pic>
    </p:spTree>
    <p:extLst>
      <p:ext uri="{BB962C8B-B14F-4D97-AF65-F5344CB8AC3E}">
        <p14:creationId xmlns:p14="http://schemas.microsoft.com/office/powerpoint/2010/main" val="306818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GB" dirty="0"/>
              <a:t>Visioning leading to a Business Plan</a:t>
            </a:r>
            <a:br>
              <a:rPr lang="en-GB" dirty="0"/>
            </a:br>
            <a:r>
              <a:rPr lang="en-GB" dirty="0"/>
              <a:t>Bexhill on sea Town Council</a:t>
            </a:r>
          </a:p>
        </p:txBody>
      </p:sp>
      <p:sp>
        <p:nvSpPr>
          <p:cNvPr id="3" name="Subtitle 2"/>
          <p:cNvSpPr>
            <a:spLocks noGrp="1"/>
          </p:cNvSpPr>
          <p:nvPr>
            <p:ph type="subTitle" idx="1"/>
          </p:nvPr>
        </p:nvSpPr>
        <p:spPr/>
        <p:txBody>
          <a:bodyPr/>
          <a:lstStyle/>
          <a:p>
            <a:r>
              <a:rPr lang="en-GB" dirty="0"/>
              <a:t>Trevor Leggo</a:t>
            </a:r>
          </a:p>
          <a:p>
            <a:r>
              <a:rPr lang="en-GB" dirty="0"/>
              <a:t> Chief Executive</a:t>
            </a:r>
          </a:p>
          <a:p>
            <a:r>
              <a:rPr lang="en-GB" dirty="0"/>
              <a:t>Sussex Associations of Local Councils</a:t>
            </a:r>
          </a:p>
        </p:txBody>
      </p:sp>
    </p:spTree>
    <p:extLst>
      <p:ext uri="{BB962C8B-B14F-4D97-AF65-F5344CB8AC3E}">
        <p14:creationId xmlns:p14="http://schemas.microsoft.com/office/powerpoint/2010/main" val="1232032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What are we seeking to achieve ?</a:t>
            </a:r>
          </a:p>
        </p:txBody>
      </p:sp>
      <p:sp>
        <p:nvSpPr>
          <p:cNvPr id="3" name="Content Placeholder 2"/>
          <p:cNvSpPr>
            <a:spLocks noGrp="1"/>
          </p:cNvSpPr>
          <p:nvPr>
            <p:ph idx="1"/>
          </p:nvPr>
        </p:nvSpPr>
        <p:spPr/>
        <p:txBody>
          <a:bodyPr>
            <a:normAutofit lnSpcReduction="10000"/>
          </a:bodyPr>
          <a:lstStyle/>
          <a:p>
            <a:r>
              <a:rPr lang="en-GB" dirty="0"/>
              <a:t>How many of your residents understand what the new Council has the potential to achieve or what it might achieve ?</a:t>
            </a:r>
          </a:p>
          <a:p>
            <a:r>
              <a:rPr lang="en-GB" dirty="0"/>
              <a:t>If someone moved into your community and attended a TC meeting would they go home at 10.00pm thinking the Council was business like and wish to be associated with it or, would it reinforce their stereotypical view of local councils ?</a:t>
            </a:r>
          </a:p>
          <a:p>
            <a:r>
              <a:rPr lang="en-GB" dirty="0"/>
              <a:t>If I walked into a local pub and spoke to residents about services, do you think the PC would be mentioned in a favourable light as a benefit to Bexhill ?</a:t>
            </a:r>
          </a:p>
          <a:p>
            <a:r>
              <a:rPr lang="en-GB" dirty="0"/>
              <a:t>If you have answered NO to any of the above, a Business Plan should help.  </a:t>
            </a:r>
          </a:p>
        </p:txBody>
      </p:sp>
    </p:spTree>
    <p:extLst>
      <p:ext uri="{BB962C8B-B14F-4D97-AF65-F5344CB8AC3E}">
        <p14:creationId xmlns:p14="http://schemas.microsoft.com/office/powerpoint/2010/main" val="2621583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It is a very simple process that works with any size of council</a:t>
            </a:r>
          </a:p>
        </p:txBody>
      </p:sp>
      <p:sp>
        <p:nvSpPr>
          <p:cNvPr id="3" name="Content Placeholder 2"/>
          <p:cNvSpPr>
            <a:spLocks noGrp="1"/>
          </p:cNvSpPr>
          <p:nvPr>
            <p:ph idx="1"/>
          </p:nvPr>
        </p:nvSpPr>
        <p:spPr/>
        <p:txBody>
          <a:bodyPr/>
          <a:lstStyle/>
          <a:p>
            <a:r>
              <a:rPr lang="en-GB" dirty="0"/>
              <a:t>We meet with all councillors and the Clerk but not at a Council Meeting. The setting is informal and all are encouraged to contribute </a:t>
            </a:r>
          </a:p>
          <a:p>
            <a:r>
              <a:rPr lang="en-GB" dirty="0"/>
              <a:t>The starting point is an ‘ice breaker’ to reflect on what is good about living in Bexhill and what is not so good, thoughts are recorded on post it notes and grouped.</a:t>
            </a:r>
          </a:p>
          <a:p>
            <a:r>
              <a:rPr lang="en-GB" dirty="0"/>
              <a:t>Next we move on to what individual councillors would like to see achieved over the next 3 – 5 years; at this point everything is ‘in’ and nothing ‘out’. Again this is a post it note exercise and we look at each idea in turn – predictably these often fall into convenient groups</a:t>
            </a:r>
          </a:p>
        </p:txBody>
      </p:sp>
    </p:spTree>
    <p:extLst>
      <p:ext uri="{BB962C8B-B14F-4D97-AF65-F5344CB8AC3E}">
        <p14:creationId xmlns:p14="http://schemas.microsoft.com/office/powerpoint/2010/main" val="42617048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The process – continued</a:t>
            </a:r>
          </a:p>
        </p:txBody>
      </p:sp>
      <p:sp>
        <p:nvSpPr>
          <p:cNvPr id="3" name="Content Placeholder 2"/>
          <p:cNvSpPr>
            <a:spLocks noGrp="1"/>
          </p:cNvSpPr>
          <p:nvPr>
            <p:ph idx="1"/>
          </p:nvPr>
        </p:nvSpPr>
        <p:spPr/>
        <p:txBody>
          <a:bodyPr>
            <a:normAutofit lnSpcReduction="10000"/>
          </a:bodyPr>
          <a:lstStyle/>
          <a:p>
            <a:r>
              <a:rPr lang="en-GB" dirty="0"/>
              <a:t>From the ideas suggested a ‘wish list’ emerges, captured by the Clerk  and turned into a report for the next appropriate Council or Committee meeting</a:t>
            </a:r>
          </a:p>
          <a:p>
            <a:r>
              <a:rPr lang="en-GB" dirty="0"/>
              <a:t>A draft Plan is produced looking at priorities for Years 1, 2 &amp; 3</a:t>
            </a:r>
          </a:p>
          <a:p>
            <a:r>
              <a:rPr lang="en-GB" dirty="0"/>
              <a:t>We go back to the Council and discuss the draft acting as the ‘critical friend’</a:t>
            </a:r>
          </a:p>
          <a:p>
            <a:r>
              <a:rPr lang="en-GB" dirty="0"/>
              <a:t>A consultation version is produced and published by the Council for public comment, from this clear Aims and Objectives emerge</a:t>
            </a:r>
          </a:p>
          <a:p>
            <a:r>
              <a:rPr lang="en-GB" dirty="0"/>
              <a:t>The final version of the Business Plan should be available for the next Annual Town Meeting</a:t>
            </a:r>
          </a:p>
          <a:p>
            <a:endParaRPr lang="en-GB" dirty="0"/>
          </a:p>
        </p:txBody>
      </p:sp>
    </p:spTree>
    <p:extLst>
      <p:ext uri="{BB962C8B-B14F-4D97-AF65-F5344CB8AC3E}">
        <p14:creationId xmlns:p14="http://schemas.microsoft.com/office/powerpoint/2010/main" val="4280418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What is the cost ?</a:t>
            </a:r>
          </a:p>
        </p:txBody>
      </p:sp>
      <p:sp>
        <p:nvSpPr>
          <p:cNvPr id="3" name="Content Placeholder 2"/>
          <p:cNvSpPr>
            <a:spLocks noGrp="1"/>
          </p:cNvSpPr>
          <p:nvPr>
            <p:ph idx="1"/>
          </p:nvPr>
        </p:nvSpPr>
        <p:spPr/>
        <p:txBody>
          <a:bodyPr/>
          <a:lstStyle/>
          <a:p>
            <a:r>
              <a:rPr lang="en-GB" dirty="0"/>
              <a:t>In Sussex we charge £250 for this service, it probably represents about 6 hours of SALC officer time in total</a:t>
            </a:r>
          </a:p>
          <a:p>
            <a:r>
              <a:rPr lang="en-GB" dirty="0"/>
              <a:t>Depending upon the nature of the Council’s ambitions there could be an implication in research time for the Clerk</a:t>
            </a:r>
          </a:p>
          <a:p>
            <a:r>
              <a:rPr lang="en-GB" dirty="0"/>
              <a:t>There will be printing costs if a number of hard copies are required but the likelihood is that the Council will make use of its website with a few copies available for those who do not have internet access</a:t>
            </a:r>
          </a:p>
          <a:p>
            <a:pPr marL="0" indent="0">
              <a:buNone/>
            </a:pPr>
            <a:r>
              <a:rPr lang="en-GB" dirty="0"/>
              <a:t> </a:t>
            </a:r>
          </a:p>
        </p:txBody>
      </p:sp>
    </p:spTree>
    <p:extLst>
      <p:ext uri="{BB962C8B-B14F-4D97-AF65-F5344CB8AC3E}">
        <p14:creationId xmlns:p14="http://schemas.microsoft.com/office/powerpoint/2010/main" val="261597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Benefits</a:t>
            </a:r>
          </a:p>
        </p:txBody>
      </p:sp>
      <p:sp>
        <p:nvSpPr>
          <p:cNvPr id="3" name="Content Placeholder 2"/>
          <p:cNvSpPr>
            <a:spLocks noGrp="1"/>
          </p:cNvSpPr>
          <p:nvPr>
            <p:ph idx="1"/>
          </p:nvPr>
        </p:nvSpPr>
        <p:spPr/>
        <p:txBody>
          <a:bodyPr>
            <a:normAutofit lnSpcReduction="10000"/>
          </a:bodyPr>
          <a:lstStyle/>
          <a:p>
            <a:r>
              <a:rPr lang="en-GB" dirty="0"/>
              <a:t>Creates clarity of purpose, the public have a better understanding of the ability of the PC to support the community</a:t>
            </a:r>
          </a:p>
          <a:p>
            <a:r>
              <a:rPr lang="en-GB" dirty="0"/>
              <a:t>Helps to focus the minds of councillors</a:t>
            </a:r>
          </a:p>
          <a:p>
            <a:r>
              <a:rPr lang="en-GB" dirty="0"/>
              <a:t>Assists the Council in its staff appraisal process where clear objectives have been set</a:t>
            </a:r>
          </a:p>
          <a:p>
            <a:r>
              <a:rPr lang="en-GB" dirty="0"/>
              <a:t>It is a low cost ‘quick win’ for a council needing to build public confidence</a:t>
            </a:r>
          </a:p>
          <a:p>
            <a:r>
              <a:rPr lang="en-GB" dirty="0"/>
              <a:t>Gives the Council a measure of confidence in dealing with other agencies</a:t>
            </a:r>
          </a:p>
          <a:p>
            <a:r>
              <a:rPr lang="en-GB" dirty="0"/>
              <a:t>We can think of no dis-benefits !</a:t>
            </a:r>
          </a:p>
        </p:txBody>
      </p:sp>
    </p:spTree>
    <p:extLst>
      <p:ext uri="{BB962C8B-B14F-4D97-AF65-F5344CB8AC3E}">
        <p14:creationId xmlns:p14="http://schemas.microsoft.com/office/powerpoint/2010/main" val="19021082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15929F76A956A46ACCD4C68336293D7" ma:contentTypeVersion="0" ma:contentTypeDescription="Create a new document." ma:contentTypeScope="" ma:versionID="a84437504742cd6ad74e8ff529b0030c">
  <xsd:schema xmlns:xsd="http://www.w3.org/2001/XMLSchema" xmlns:xs="http://www.w3.org/2001/XMLSchema" xmlns:p="http://schemas.microsoft.com/office/2006/metadata/properties" targetNamespace="http://schemas.microsoft.com/office/2006/metadata/properties" ma:root="true" ma:fieldsID="df741f6792f369dafddf34a082c011a8">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591090-C197-437B-BF5A-498712BE19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7EF7762E-78F1-41A7-863C-65963B24CD9A}">
  <ds:schemaRefs>
    <ds:schemaRef ds:uri="http://schemas.microsoft.com/office/2006/documentManagement/types"/>
    <ds:schemaRef ds:uri="http://www.w3.org/XML/1998/namespace"/>
    <ds:schemaRef ds:uri="http://purl.org/dc/dcmitype/"/>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6A90A11-8675-497F-AD3F-7721A93AD7D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62</TotalTime>
  <Words>580</Words>
  <Application>Microsoft Office PowerPoint</Application>
  <PresentationFormat>Widescreen</PresentationFormat>
  <Paragraphs>34</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Is your Council fit for purpose ?</vt:lpstr>
      <vt:lpstr>Visioning leading to a Business Plan Bexhill on sea Town Council</vt:lpstr>
      <vt:lpstr>What are we seeking to achieve ?</vt:lpstr>
      <vt:lpstr>It is a very simple process that works with any size of council</vt:lpstr>
      <vt:lpstr>The process – continued</vt:lpstr>
      <vt:lpstr>What is the cost ?</vt:lpstr>
      <vt:lpstr>Benefits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Visioning leading to a Business Plan</dc:title>
  <dc:creator>Trevor Leggo</dc:creator>
  <cp:lastModifiedBy>Linda Butcher</cp:lastModifiedBy>
  <cp:revision>12</cp:revision>
  <cp:lastPrinted>2021-06-11T21:32:31Z</cp:lastPrinted>
  <dcterms:created xsi:type="dcterms:W3CDTF">2014-05-28T08:20:32Z</dcterms:created>
  <dcterms:modified xsi:type="dcterms:W3CDTF">2021-06-11T22:23:40Z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0x010100C15929F76A956A46ACCD4C68336293D7</vt:lpwstr>
  </property>
</Properties>
</file>